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44" Target="slides/slide26.xml" Type="http://schemas.openxmlformats.org/officeDocument/2006/relationships/slide"/><Relationship Id="rId45" Target="slides/slide27.xml" Type="http://schemas.openxmlformats.org/officeDocument/2006/relationships/slide"/><Relationship Id="rId46" Target="slides/slide28.xml" Type="http://schemas.openxmlformats.org/officeDocument/2006/relationships/slide"/><Relationship Id="rId47" Target="slides/slide29.xml" Type="http://schemas.openxmlformats.org/officeDocument/2006/relationships/slide"/><Relationship Id="rId48" Target="slides/slide30.xml" Type="http://schemas.openxmlformats.org/officeDocument/2006/relationships/slide"/><Relationship Id="rId49" Target="slides/slide31.xml" Type="http://schemas.openxmlformats.org/officeDocument/2006/relationships/slide"/><Relationship Id="rId5" Target="tableStyles.xml" Type="http://schemas.openxmlformats.org/officeDocument/2006/relationships/tableStyles"/><Relationship Id="rId50" Target="slides/slide32.xml" Type="http://schemas.openxmlformats.org/officeDocument/2006/relationships/slide"/><Relationship Id="rId51" Target="slides/slide33.xml" Type="http://schemas.openxmlformats.org/officeDocument/2006/relationships/slide"/><Relationship Id="rId52" Target="slides/slide3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FvMw57WSc.mp4" Type="http://schemas.openxmlformats.org/officeDocument/2006/relationships/video"/><Relationship Id="rId4" Target="../media/VAFvMw57WSc.mp4" Type="http://schemas.microsoft.com/office/2007/relationships/media"/><Relationship Id="rId5" Target="../media/image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5.gif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1667717" y="-217979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1708300" y="455165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90427" y="8874125"/>
            <a:ext cx="5040129" cy="47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3500">
                <a:solidFill>
                  <a:srgbClr val="000000"/>
                </a:solidFill>
                <a:latin typeface="Neue Machina"/>
              </a:rPr>
              <a:t>Hrishikesh Yadav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7227710" y="9248775"/>
            <a:ext cx="37655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0" y="2561947"/>
            <a:ext cx="18288000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Introduction and Hands-On 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52E18"/>
                </a:solidFill>
                <a:latin typeface="Canva Sans Bold"/>
              </a:rPr>
              <a:t>Generative 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425131" y="583740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201647" y="3484488"/>
            <a:ext cx="9664966" cy="5223921"/>
          </a:xfrm>
          <a:custGeom>
            <a:avLst/>
            <a:gdLst/>
            <a:ahLst/>
            <a:cxnLst/>
            <a:rect r="r" b="b" t="t" l="l"/>
            <a:pathLst>
              <a:path h="5223921" w="9664966">
                <a:moveTo>
                  <a:pt x="0" y="0"/>
                </a:moveTo>
                <a:lnTo>
                  <a:pt x="9664966" y="0"/>
                </a:lnTo>
                <a:lnTo>
                  <a:pt x="9664966" y="5223921"/>
                </a:lnTo>
                <a:lnTo>
                  <a:pt x="0" y="522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447" y="3219934"/>
            <a:ext cx="7448542" cy="673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ML expertise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Does not need to train a model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Need zero training data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Only think about the prompt 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16347" y="2143416"/>
            <a:ext cx="15194644" cy="7914655"/>
          </a:xfrm>
          <a:custGeom>
            <a:avLst/>
            <a:gdLst/>
            <a:ahLst/>
            <a:cxnLst/>
            <a:rect r="r" b="b" t="t" l="l"/>
            <a:pathLst>
              <a:path h="7914655" w="15194644">
                <a:moveTo>
                  <a:pt x="0" y="0"/>
                </a:moveTo>
                <a:lnTo>
                  <a:pt x="15194644" y="0"/>
                </a:lnTo>
                <a:lnTo>
                  <a:pt x="15194644" y="7914655"/>
                </a:lnTo>
                <a:lnTo>
                  <a:pt x="0" y="7914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644136" y="4582002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HOW DOES IT WORK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88590" y="1880342"/>
            <a:ext cx="12796899" cy="7988921"/>
          </a:xfrm>
          <a:custGeom>
            <a:avLst/>
            <a:gdLst/>
            <a:ahLst/>
            <a:cxnLst/>
            <a:rect r="r" b="b" t="t" l="l"/>
            <a:pathLst>
              <a:path h="7988921" w="12796899">
                <a:moveTo>
                  <a:pt x="0" y="0"/>
                </a:moveTo>
                <a:lnTo>
                  <a:pt x="12796899" y="0"/>
                </a:lnTo>
                <a:lnTo>
                  <a:pt x="12796899" y="7988921"/>
                </a:lnTo>
                <a:lnTo>
                  <a:pt x="0" y="7988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HOW DOES IT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23027" y="6467255"/>
            <a:ext cx="3740733" cy="502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9"/>
              </a:lnSpc>
            </a:pPr>
            <a:r>
              <a:rPr lang="en-US" sz="3862">
                <a:solidFill>
                  <a:srgbClr val="FFFFFF"/>
                </a:solidFill>
                <a:latin typeface="Neue Machina Ultra-Bold"/>
              </a:rPr>
              <a:t>JAYESH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48485" y="611944"/>
            <a:ext cx="12749801" cy="9521562"/>
          </a:xfrm>
          <a:custGeom>
            <a:avLst/>
            <a:gdLst/>
            <a:ahLst/>
            <a:cxnLst/>
            <a:rect r="r" b="b" t="t" l="l"/>
            <a:pathLst>
              <a:path h="9521562" w="12749801">
                <a:moveTo>
                  <a:pt x="0" y="0"/>
                </a:moveTo>
                <a:lnTo>
                  <a:pt x="12749801" y="0"/>
                </a:lnTo>
                <a:lnTo>
                  <a:pt x="12749801" y="9521562"/>
                </a:lnTo>
                <a:lnTo>
                  <a:pt x="0" y="9521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03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913" y="1200150"/>
            <a:ext cx="6049781" cy="307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JOURNEY OF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LARGE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LANGUAGE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MODELS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23051" y="2062147"/>
            <a:ext cx="12874120" cy="7853213"/>
          </a:xfrm>
          <a:custGeom>
            <a:avLst/>
            <a:gdLst/>
            <a:ahLst/>
            <a:cxnLst/>
            <a:rect r="r" b="b" t="t" l="l"/>
            <a:pathLst>
              <a:path h="7853213" w="12874120">
                <a:moveTo>
                  <a:pt x="0" y="0"/>
                </a:moveTo>
                <a:lnTo>
                  <a:pt x="12874120" y="0"/>
                </a:lnTo>
                <a:lnTo>
                  <a:pt x="12874120" y="7853213"/>
                </a:lnTo>
                <a:lnTo>
                  <a:pt x="0" y="78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02048" y="2975088"/>
            <a:ext cx="5314864" cy="1472192"/>
          </a:xfrm>
          <a:custGeom>
            <a:avLst/>
            <a:gdLst/>
            <a:ahLst/>
            <a:cxnLst/>
            <a:rect r="r" b="b" t="t" l="l"/>
            <a:pathLst>
              <a:path h="1472192" w="5314864">
                <a:moveTo>
                  <a:pt x="0" y="0"/>
                </a:moveTo>
                <a:lnTo>
                  <a:pt x="5314863" y="0"/>
                </a:lnTo>
                <a:lnTo>
                  <a:pt x="5314863" y="1472192"/>
                </a:lnTo>
                <a:lnTo>
                  <a:pt x="0" y="147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8750" y="3925454"/>
            <a:ext cx="5019145" cy="1402207"/>
          </a:xfrm>
          <a:custGeom>
            <a:avLst/>
            <a:gdLst/>
            <a:ahLst/>
            <a:cxnLst/>
            <a:rect r="r" b="b" t="t" l="l"/>
            <a:pathLst>
              <a:path h="1402207" w="5019145">
                <a:moveTo>
                  <a:pt x="0" y="0"/>
                </a:moveTo>
                <a:lnTo>
                  <a:pt x="5019145" y="0"/>
                </a:lnTo>
                <a:lnTo>
                  <a:pt x="5019145" y="1402207"/>
                </a:lnTo>
                <a:lnTo>
                  <a:pt x="0" y="140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280" r="0" b="-87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37319" y="5722418"/>
            <a:ext cx="7021981" cy="1446954"/>
          </a:xfrm>
          <a:custGeom>
            <a:avLst/>
            <a:gdLst/>
            <a:ahLst/>
            <a:cxnLst/>
            <a:rect r="r" b="b" t="t" l="l"/>
            <a:pathLst>
              <a:path h="1446954" w="7021981">
                <a:moveTo>
                  <a:pt x="0" y="0"/>
                </a:moveTo>
                <a:lnTo>
                  <a:pt x="7021981" y="0"/>
                </a:lnTo>
                <a:lnTo>
                  <a:pt x="7021981" y="1446954"/>
                </a:lnTo>
                <a:lnTo>
                  <a:pt x="0" y="144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15049" y="7832312"/>
            <a:ext cx="6626816" cy="1721985"/>
          </a:xfrm>
          <a:custGeom>
            <a:avLst/>
            <a:gdLst/>
            <a:ahLst/>
            <a:cxnLst/>
            <a:rect r="r" b="b" t="t" l="l"/>
            <a:pathLst>
              <a:path h="1721985" w="6626816">
                <a:moveTo>
                  <a:pt x="0" y="0"/>
                </a:moveTo>
                <a:lnTo>
                  <a:pt x="6626816" y="0"/>
                </a:lnTo>
                <a:lnTo>
                  <a:pt x="6626816" y="1721985"/>
                </a:lnTo>
                <a:lnTo>
                  <a:pt x="0" y="1721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011" r="0" b="-5445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GENERATIVE AI FRAMEWORK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99873" y="2218981"/>
            <a:ext cx="13559427" cy="7256412"/>
          </a:xfrm>
          <a:custGeom>
            <a:avLst/>
            <a:gdLst/>
            <a:ahLst/>
            <a:cxnLst/>
            <a:rect r="r" b="b" t="t" l="l"/>
            <a:pathLst>
              <a:path h="7256412" w="13559427">
                <a:moveTo>
                  <a:pt x="0" y="0"/>
                </a:moveTo>
                <a:lnTo>
                  <a:pt x="13559427" y="0"/>
                </a:lnTo>
                <a:lnTo>
                  <a:pt x="13559427" y="7256412"/>
                </a:lnTo>
                <a:lnTo>
                  <a:pt x="0" y="7256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GENERATIVE 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63914" y="9871075"/>
            <a:ext cx="6998688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0"/>
              </a:lnSpc>
            </a:pPr>
            <a:r>
              <a:rPr lang="en-US" sz="3200">
                <a:solidFill>
                  <a:srgbClr val="000000"/>
                </a:solidFill>
                <a:latin typeface="Neue Machina Ultra-Bold"/>
              </a:rPr>
              <a:t>CREDITS -LAMINI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PROMPT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3726051"/>
            <a:ext cx="12585029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Prompt - Text which is provided to the model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Prompt Design - The art of designing the prompt to get the reply which is the desired output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PROMPT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4314948"/>
            <a:ext cx="12585029" cy="246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Input - The sky is full of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Output - [stars(0.6), clouds (0.2), planes(0.002), ...]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-2952369" y="51435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201650" y="3075214"/>
            <a:ext cx="4057650" cy="6183086"/>
          </a:xfrm>
          <a:custGeom>
            <a:avLst/>
            <a:gdLst/>
            <a:ahLst/>
            <a:cxnLst/>
            <a:rect r="r" b="b" t="t" l="l"/>
            <a:pathLst>
              <a:path h="6183086" w="4057650">
                <a:moveTo>
                  <a:pt x="0" y="0"/>
                </a:moveTo>
                <a:lnTo>
                  <a:pt x="4057650" y="0"/>
                </a:lnTo>
                <a:lnTo>
                  <a:pt x="4057650" y="6183086"/>
                </a:lnTo>
                <a:lnTo>
                  <a:pt x="0" y="6183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6176" y="3075214"/>
            <a:ext cx="3910174" cy="5958360"/>
          </a:xfrm>
          <a:custGeom>
            <a:avLst/>
            <a:gdLst/>
            <a:ahLst/>
            <a:cxnLst/>
            <a:rect r="r" b="b" t="t" l="l"/>
            <a:pathLst>
              <a:path h="5958360" w="3910174">
                <a:moveTo>
                  <a:pt x="0" y="0"/>
                </a:moveTo>
                <a:lnTo>
                  <a:pt x="3910174" y="0"/>
                </a:lnTo>
                <a:lnTo>
                  <a:pt x="3910174" y="5958361"/>
                </a:lnTo>
                <a:lnTo>
                  <a:pt x="0" y="595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67486" y="2616959"/>
            <a:ext cx="4882881" cy="7324322"/>
          </a:xfrm>
          <a:custGeom>
            <a:avLst/>
            <a:gdLst/>
            <a:ahLst/>
            <a:cxnLst/>
            <a:rect r="r" b="b" t="t" l="l"/>
            <a:pathLst>
              <a:path h="7324322" w="4882881">
                <a:moveTo>
                  <a:pt x="0" y="0"/>
                </a:moveTo>
                <a:lnTo>
                  <a:pt x="4882881" y="0"/>
                </a:lnTo>
                <a:lnTo>
                  <a:pt x="4882881" y="7324322"/>
                </a:lnTo>
                <a:lnTo>
                  <a:pt x="0" y="7324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TEMPERATURE TUNING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87151" y="3767088"/>
            <a:ext cx="448402" cy="4484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87151" y="4430461"/>
            <a:ext cx="448402" cy="4484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87151" y="5093833"/>
            <a:ext cx="448402" cy="4484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87151" y="5757206"/>
            <a:ext cx="448402" cy="44840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87151" y="6420578"/>
            <a:ext cx="448402" cy="4484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5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309729" y="-268736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162050"/>
            <a:ext cx="5038022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TABLE OF CONTENTS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-3933400" y="6297116"/>
            <a:ext cx="6820551" cy="7170093"/>
          </a:xfrm>
          <a:custGeom>
            <a:avLst/>
            <a:gdLst/>
            <a:ahLst/>
            <a:cxnLst/>
            <a:rect r="r" b="b" t="t" l="l"/>
            <a:pathLst>
              <a:path h="7170093" w="6820551">
                <a:moveTo>
                  <a:pt x="0" y="0"/>
                </a:moveTo>
                <a:lnTo>
                  <a:pt x="6820551" y="0"/>
                </a:lnTo>
                <a:lnTo>
                  <a:pt x="6820551" y="7170094"/>
                </a:lnTo>
                <a:lnTo>
                  <a:pt x="0" y="717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528032" y="3757927"/>
            <a:ext cx="552964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Understanding LLMs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47711" y="4421299"/>
            <a:ext cx="524979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How Does it work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28032" y="5167141"/>
            <a:ext cx="780591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Why Generative AI Now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28032" y="641141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Prompt Tuning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28032" y="707816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Hands-On for Prompt Tuning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887151" y="7087328"/>
            <a:ext cx="448402" cy="44840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6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528032" y="7754441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Introduction to Langchain and Hands-ON for RAG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887151" y="7763603"/>
            <a:ext cx="448402" cy="44840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16"/>
                </a:lnSpc>
              </a:pPr>
              <a:r>
                <a:rPr lang="en-US" sz="1280">
                  <a:solidFill>
                    <a:srgbClr val="FFFFFF"/>
                  </a:solidFill>
                  <a:latin typeface="Neue Machina"/>
                </a:rPr>
                <a:t>7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528032" y="5744666"/>
            <a:ext cx="1453416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Various Application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APPLICATION IN INDUSTRY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34915" y="4020499"/>
            <a:ext cx="12585029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Customer Support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product descriptions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Generating Code Snippets from prompt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Entity Extraction from KYC documents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HealthCare Domain Specific Task - Documentation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13511073" y="4303963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5439" y="5542780"/>
            <a:ext cx="12652740" cy="4070219"/>
          </a:xfrm>
          <a:custGeom>
            <a:avLst/>
            <a:gdLst/>
            <a:ahLst/>
            <a:cxnLst/>
            <a:rect r="r" b="b" t="t" l="l"/>
            <a:pathLst>
              <a:path h="4070219" w="12652740">
                <a:moveTo>
                  <a:pt x="0" y="0"/>
                </a:moveTo>
                <a:lnTo>
                  <a:pt x="12652740" y="0"/>
                </a:lnTo>
                <a:lnTo>
                  <a:pt x="12652740" y="4070218"/>
                </a:lnTo>
                <a:lnTo>
                  <a:pt x="0" y="4070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699980" y="2512485"/>
            <a:ext cx="11846081" cy="7535512"/>
          </a:xfrm>
          <a:custGeom>
            <a:avLst/>
            <a:gdLst/>
            <a:ahLst/>
            <a:cxnLst/>
            <a:rect r="r" b="b" t="t" l="l"/>
            <a:pathLst>
              <a:path h="7535512" w="11846081">
                <a:moveTo>
                  <a:pt x="0" y="0"/>
                </a:moveTo>
                <a:lnTo>
                  <a:pt x="11846081" y="0"/>
                </a:lnTo>
                <a:lnTo>
                  <a:pt x="11846081" y="7535512"/>
                </a:lnTo>
                <a:lnTo>
                  <a:pt x="0" y="7535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1122">
            <a:off x="13839210" y="4118817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11345299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NEEDED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3101364"/>
            <a:ext cx="8664954" cy="5759236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9121122">
            <a:off x="-2726000" y="53439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7385" y="3957130"/>
            <a:ext cx="7448542" cy="49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Domain Specific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Production Usage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Privacy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Stop Hallucination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Reduce unwanted information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Greater Control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Increase Consistency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11345299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NEEDED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-2952369" y="51435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06696" y="2196351"/>
            <a:ext cx="10781304" cy="8090649"/>
          </a:xfrm>
          <a:custGeom>
            <a:avLst/>
            <a:gdLst/>
            <a:ahLst/>
            <a:cxnLst/>
            <a:rect r="r" b="b" t="t" l="l"/>
            <a:pathLst>
              <a:path h="8090649" w="10781304">
                <a:moveTo>
                  <a:pt x="0" y="0"/>
                </a:moveTo>
                <a:lnTo>
                  <a:pt x="10781304" y="0"/>
                </a:lnTo>
                <a:lnTo>
                  <a:pt x="10781304" y="8090649"/>
                </a:lnTo>
                <a:lnTo>
                  <a:pt x="0" y="8090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7733327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UNDERSTANDING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FINE-TUNING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9121122">
            <a:off x="-2726000" y="53439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359237"/>
            <a:ext cx="8922933" cy="307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More High Quality of Data 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Upfront Compute Cost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Needs Technical Knowledge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11345299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FF0000"/>
                </a:solidFill>
                <a:latin typeface="Neue Machina Ultra-Bold"/>
              </a:rPr>
              <a:t>PROBLEMS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WITH FINETUNING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9121122">
            <a:off x="-2726000" y="53439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8399" y="3689059"/>
            <a:ext cx="15591202" cy="42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may provide accurate answers to certain questions but struggle with others, often providing random facts from their training data. 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This inconsistency stems from the fact that LLMs understand the statistical relationships between words but not their actual meanings.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11345299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EXPANDING CAPABILITIES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9121122">
            <a:off x="-2726000" y="53439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3311" y="2105677"/>
            <a:ext cx="9626225" cy="795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RAG operates in two main phases: retrieval and content generation</a:t>
            </a:r>
          </a:p>
          <a:p>
            <a:pPr algn="just">
              <a:lnSpc>
                <a:spcPts val="4830"/>
              </a:lnSpc>
            </a:pPr>
          </a:p>
          <a:p>
            <a:pPr algn="just"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During the retrieval phase, algorithms search for and retrieve relevant snippets of information</a:t>
            </a:r>
          </a:p>
          <a:p>
            <a:pPr algn="just">
              <a:lnSpc>
                <a:spcPts val="4830"/>
              </a:lnSpc>
            </a:pPr>
          </a:p>
          <a:p>
            <a:pPr algn="just"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In the generative phase, the LLM uses the retrieved information and its internal representation of training data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730290" y="2931691"/>
            <a:ext cx="7557710" cy="5906256"/>
          </a:xfrm>
          <a:custGeom>
            <a:avLst/>
            <a:gdLst/>
            <a:ahLst/>
            <a:cxnLst/>
            <a:rect r="r" b="b" t="t" l="l"/>
            <a:pathLst>
              <a:path h="5906256" w="7557710">
                <a:moveTo>
                  <a:pt x="0" y="0"/>
                </a:moveTo>
                <a:lnTo>
                  <a:pt x="7557710" y="0"/>
                </a:lnTo>
                <a:lnTo>
                  <a:pt x="7557710" y="5906256"/>
                </a:lnTo>
                <a:lnTo>
                  <a:pt x="0" y="590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660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1134529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RAG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62333" y="2539823"/>
            <a:ext cx="16342523" cy="7175569"/>
          </a:xfrm>
          <a:custGeom>
            <a:avLst/>
            <a:gdLst/>
            <a:ahLst/>
            <a:cxnLst/>
            <a:rect r="r" b="b" t="t" l="l"/>
            <a:pathLst>
              <a:path h="7175569" w="16342523">
                <a:moveTo>
                  <a:pt x="0" y="0"/>
                </a:moveTo>
                <a:lnTo>
                  <a:pt x="16342523" y="0"/>
                </a:lnTo>
                <a:lnTo>
                  <a:pt x="16342523" y="7175569"/>
                </a:lnTo>
                <a:lnTo>
                  <a:pt x="0" y="7175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1122">
            <a:off x="-3683951" y="5600592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11345299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RAG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LANGCHAIN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97193" y="4087659"/>
            <a:ext cx="13318605" cy="384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85"/>
              </a:lnSpc>
            </a:pPr>
            <a:r>
              <a:rPr lang="en-US" sz="5291">
                <a:solidFill>
                  <a:srgbClr val="000000"/>
                </a:solidFill>
                <a:latin typeface="Neue Machina"/>
              </a:rPr>
              <a:t>Langchain simplifies building applications with advanced language models. It occurs as a revolutionary framework that can combine LLM with personalized data sources effectively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4248993" y="365831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5038022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0144" y="1910417"/>
            <a:ext cx="15494724" cy="7844204"/>
          </a:xfrm>
          <a:custGeom>
            <a:avLst/>
            <a:gdLst/>
            <a:ahLst/>
            <a:cxnLst/>
            <a:rect r="r" b="b" t="t" l="l"/>
            <a:pathLst>
              <a:path h="7844204" w="15494724">
                <a:moveTo>
                  <a:pt x="0" y="0"/>
                </a:moveTo>
                <a:lnTo>
                  <a:pt x="15494724" y="0"/>
                </a:lnTo>
                <a:lnTo>
                  <a:pt x="15494724" y="7844204"/>
                </a:lnTo>
                <a:lnTo>
                  <a:pt x="0" y="784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9582" y="2687630"/>
            <a:ext cx="8824876" cy="4875744"/>
          </a:xfrm>
          <a:custGeom>
            <a:avLst/>
            <a:gdLst/>
            <a:ahLst/>
            <a:cxnLst/>
            <a:rect r="r" b="b" t="t" l="l"/>
            <a:pathLst>
              <a:path h="4875744" w="8824876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44678" y="1979965"/>
            <a:ext cx="5036574" cy="503655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613488">
              <a:off x="-260838" y="-260843"/>
              <a:ext cx="6871675" cy="6871661"/>
            </a:xfrm>
            <a:custGeom>
              <a:avLst/>
              <a:gdLst/>
              <a:ahLst/>
              <a:cxnLst/>
              <a:rect r="r" b="b" t="t" l="l"/>
              <a:pathLst>
                <a:path h="6871661" w="6871675">
                  <a:moveTo>
                    <a:pt x="6560422" y="2872271"/>
                  </a:moveTo>
                  <a:cubicBezTo>
                    <a:pt x="6871674" y="4597850"/>
                    <a:pt x="5725062" y="6249134"/>
                    <a:pt x="3999433" y="6560395"/>
                  </a:cubicBezTo>
                  <a:cubicBezTo>
                    <a:pt x="2273779" y="6871661"/>
                    <a:pt x="622520" y="5725044"/>
                    <a:pt x="311267" y="3999465"/>
                  </a:cubicBezTo>
                  <a:cubicBezTo>
                    <a:pt x="0" y="2273798"/>
                    <a:pt x="1146589" y="622531"/>
                    <a:pt x="2872243" y="311266"/>
                  </a:cubicBezTo>
                  <a:cubicBezTo>
                    <a:pt x="4597897" y="0"/>
                    <a:pt x="6249154" y="1146604"/>
                    <a:pt x="6560422" y="2872271"/>
                  </a:cubicBezTo>
                  <a:close/>
                </a:path>
              </a:pathLst>
            </a:custGeom>
            <a:blipFill>
              <a:blip r:embed="rId6"/>
              <a:stretch>
                <a:fillRect l="-9096" t="-30781" r="-33801" b="-228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06499" y="8196031"/>
            <a:ext cx="4312934" cy="186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GDSC TCET VCP 22-23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Lead @TCET OpenSource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Community Co-Lead @GenosisX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Instructor @RanchoLabs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4740" y="3116427"/>
            <a:ext cx="9574560" cy="46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Machine Leaning, Data Science and Applied Generative AI Enthusiast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Likes to participate into Hackathon and Competitions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Actively contributing in Soteria, GenosisX, Streamlit, Kaggle, etc.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Currently, Doing Research Work on Predictive Policing and Applied Generative AI</a:t>
            </a:r>
          </a:p>
          <a:p>
            <a:pPr>
              <a:lnSpc>
                <a:spcPts val="3380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998688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KEY FEATURES OF LANGCHAIN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3677" y="3745230"/>
            <a:ext cx="12585029" cy="551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Framework for LLM application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It supports integration or collaboration with various large language models including both open source and proprietary models according to users or organization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Data Source Integration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Customizable Application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Ease in Future Enhancements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455928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53984" y="3059260"/>
            <a:ext cx="7805234" cy="6199040"/>
          </a:xfrm>
          <a:custGeom>
            <a:avLst/>
            <a:gdLst/>
            <a:ahLst/>
            <a:cxnLst/>
            <a:rect r="r" b="b" t="t" l="l"/>
            <a:pathLst>
              <a:path h="6199040" w="7805234">
                <a:moveTo>
                  <a:pt x="0" y="0"/>
                </a:moveTo>
                <a:lnTo>
                  <a:pt x="7805234" y="0"/>
                </a:lnTo>
                <a:lnTo>
                  <a:pt x="7805234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998688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BENEFITS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8323" y="3648501"/>
            <a:ext cx="9190094" cy="551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Cost Saving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Real Time Information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Data Access and Security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Customization and Integration 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Potential Use - Chatbot, Personal Assistant, Question &amp; Answering over Docs and Extraction, etc.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1122">
            <a:off x="-2952369" y="51435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4400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51547">
            <a:off x="5378132" y="2734981"/>
            <a:ext cx="2662469" cy="25670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62050"/>
            <a:ext cx="8115300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RESOURCES AND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URL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0003" y="5058847"/>
            <a:ext cx="7448542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9"/>
              </a:lnSpc>
            </a:pPr>
            <a:r>
              <a:rPr lang="en-US" sz="5199">
                <a:solidFill>
                  <a:srgbClr val="000000"/>
                </a:solidFill>
                <a:latin typeface="Neue Machina"/>
              </a:rPr>
              <a:t>Scan the QR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1504332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4248993" y="3658318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5038022" cy="81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ABOUT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90144" y="1910417"/>
            <a:ext cx="15494724" cy="7844204"/>
          </a:xfrm>
          <a:custGeom>
            <a:avLst/>
            <a:gdLst/>
            <a:ahLst/>
            <a:cxnLst/>
            <a:rect r="r" b="b" t="t" l="l"/>
            <a:pathLst>
              <a:path h="7844204" w="15494724">
                <a:moveTo>
                  <a:pt x="0" y="0"/>
                </a:moveTo>
                <a:lnTo>
                  <a:pt x="15494724" y="0"/>
                </a:lnTo>
                <a:lnTo>
                  <a:pt x="15494724" y="7844204"/>
                </a:lnTo>
                <a:lnTo>
                  <a:pt x="0" y="784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9582" y="2687630"/>
            <a:ext cx="8824876" cy="4875744"/>
          </a:xfrm>
          <a:custGeom>
            <a:avLst/>
            <a:gdLst/>
            <a:ahLst/>
            <a:cxnLst/>
            <a:rect r="r" b="b" t="t" l="l"/>
            <a:pathLst>
              <a:path h="4875744" w="8824876">
                <a:moveTo>
                  <a:pt x="0" y="0"/>
                </a:moveTo>
                <a:lnTo>
                  <a:pt x="8824876" y="0"/>
                </a:lnTo>
                <a:lnTo>
                  <a:pt x="8824876" y="4875744"/>
                </a:lnTo>
                <a:lnTo>
                  <a:pt x="0" y="487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44678" y="1979965"/>
            <a:ext cx="5036574" cy="503655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613488">
              <a:off x="-260838" y="-260843"/>
              <a:ext cx="6871675" cy="6871661"/>
            </a:xfrm>
            <a:custGeom>
              <a:avLst/>
              <a:gdLst/>
              <a:ahLst/>
              <a:cxnLst/>
              <a:rect r="r" b="b" t="t" l="l"/>
              <a:pathLst>
                <a:path h="6871661" w="6871675">
                  <a:moveTo>
                    <a:pt x="6560422" y="2872271"/>
                  </a:moveTo>
                  <a:cubicBezTo>
                    <a:pt x="6871674" y="4597850"/>
                    <a:pt x="5725062" y="6249134"/>
                    <a:pt x="3999433" y="6560395"/>
                  </a:cubicBezTo>
                  <a:cubicBezTo>
                    <a:pt x="2273779" y="6871661"/>
                    <a:pt x="622520" y="5725044"/>
                    <a:pt x="311267" y="3999465"/>
                  </a:cubicBezTo>
                  <a:cubicBezTo>
                    <a:pt x="0" y="2273798"/>
                    <a:pt x="1146589" y="622531"/>
                    <a:pt x="2872243" y="311266"/>
                  </a:cubicBezTo>
                  <a:cubicBezTo>
                    <a:pt x="4597897" y="0"/>
                    <a:pt x="6249154" y="1146604"/>
                    <a:pt x="6560422" y="2872271"/>
                  </a:cubicBezTo>
                  <a:close/>
                </a:path>
              </a:pathLst>
            </a:custGeom>
            <a:blipFill>
              <a:blip r:embed="rId6"/>
              <a:stretch>
                <a:fillRect l="-9096" t="-30781" r="-33801" b="-2280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06499" y="8196031"/>
            <a:ext cx="4312934" cy="186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GDSC TCET VCP 22-23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Lead @TCET OpenSource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Community Co-Lead @GenosisX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AI Instructor @RanchoLabs</a:t>
            </a:r>
          </a:p>
          <a:p>
            <a:pPr algn="ctr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Canva Sans"/>
              </a:rPr>
              <a:t>Student Ambassador @Strealmit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4740" y="3116427"/>
            <a:ext cx="9574560" cy="46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Machine Leaning, Data Science and Applied Generative AI Enthusiast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Likes to participate into Hackathon and Competitions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Actively contributing in Soteria, GenosisX, Streamlit, Kaggle, etc.</a:t>
            </a:r>
          </a:p>
          <a:p>
            <a:pPr>
              <a:lnSpc>
                <a:spcPts val="3380"/>
              </a:lnSpc>
            </a:pPr>
          </a:p>
          <a:p>
            <a:pPr>
              <a:lnSpc>
                <a:spcPts val="3380"/>
              </a:lnSpc>
            </a:pPr>
            <a:r>
              <a:rPr lang="en-US" sz="2414">
                <a:solidFill>
                  <a:srgbClr val="000000"/>
                </a:solidFill>
                <a:latin typeface="Canva Sans Bold"/>
              </a:rPr>
              <a:t>Currently, Doing Research Work on Predictive Policing and Applied Generative AI</a:t>
            </a:r>
          </a:p>
          <a:p>
            <a:pPr>
              <a:lnSpc>
                <a:spcPts val="338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1667717" y="-2179793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1741809" y="4987273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8275" y="1132934"/>
            <a:ext cx="10711451" cy="8021133"/>
          </a:xfrm>
          <a:custGeom>
            <a:avLst/>
            <a:gdLst/>
            <a:ahLst/>
            <a:cxnLst/>
            <a:rect r="r" b="b" t="t" l="l"/>
            <a:pathLst>
              <a:path h="8021133" w="10711451">
                <a:moveTo>
                  <a:pt x="0" y="0"/>
                </a:moveTo>
                <a:lnTo>
                  <a:pt x="10711450" y="0"/>
                </a:lnTo>
                <a:lnTo>
                  <a:pt x="10711450" y="8021132"/>
                </a:lnTo>
                <a:lnTo>
                  <a:pt x="0" y="8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77954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02486" y="333044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828675" y="2990221"/>
            <a:ext cx="1699998" cy="1319816"/>
          </a:xfrm>
          <a:custGeom>
            <a:avLst/>
            <a:gdLst/>
            <a:ahLst/>
            <a:cxnLst/>
            <a:rect r="r" b="b" t="t" l="l"/>
            <a:pathLst>
              <a:path h="1319816" w="1699998">
                <a:moveTo>
                  <a:pt x="0" y="0"/>
                </a:moveTo>
                <a:lnTo>
                  <a:pt x="1699997" y="0"/>
                </a:lnTo>
                <a:lnTo>
                  <a:pt x="1699997" y="1319817"/>
                </a:lnTo>
                <a:lnTo>
                  <a:pt x="0" y="1319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64551" y="4576937"/>
            <a:ext cx="13661462" cy="212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7200">
                <a:solidFill>
                  <a:srgbClr val="000000"/>
                </a:solidFill>
                <a:latin typeface="Neue Machina"/>
              </a:rPr>
              <a:t>Progressive Disclosure of Complexity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6820485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KERAS API PHILOSPHY</a:t>
            </a:r>
          </a:p>
        </p:txBody>
      </p:sp>
      <p:sp>
        <p:nvSpPr>
          <p:cNvPr name="AutoShape 7" id="7"/>
          <p:cNvSpPr/>
          <p:nvPr/>
        </p:nvSpPr>
        <p:spPr>
          <a:xfrm>
            <a:off x="2678673" y="4722987"/>
            <a:ext cx="0" cy="20224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77954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02486" y="3330444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1734" y="1384702"/>
            <a:ext cx="8868459" cy="8481273"/>
          </a:xfrm>
          <a:custGeom>
            <a:avLst/>
            <a:gdLst/>
            <a:ahLst/>
            <a:cxnLst/>
            <a:rect r="r" b="b" t="t" l="l"/>
            <a:pathLst>
              <a:path h="8481273" w="8868459">
                <a:moveTo>
                  <a:pt x="0" y="0"/>
                </a:moveTo>
                <a:lnTo>
                  <a:pt x="8868460" y="0"/>
                </a:lnTo>
                <a:lnTo>
                  <a:pt x="8868460" y="8481273"/>
                </a:lnTo>
                <a:lnTo>
                  <a:pt x="0" y="8481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008" t="0" r="-3500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04530" y="6093183"/>
            <a:ext cx="838969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0"/>
              </a:lnSpc>
            </a:pPr>
            <a:r>
              <a:rPr lang="en-US" sz="4200">
                <a:solidFill>
                  <a:srgbClr val="FFFFFF"/>
                </a:solidFill>
                <a:latin typeface="Neue Machina Ultra-Bold"/>
              </a:rPr>
              <a:t>Generative AI k aage koi kuch bol sakta hai kya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29226" y="8246248"/>
            <a:ext cx="8389697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90"/>
              </a:lnSpc>
            </a:pPr>
            <a:r>
              <a:rPr lang="en-US" sz="6200">
                <a:solidFill>
                  <a:srgbClr val="F52E18"/>
                </a:solidFill>
                <a:latin typeface="Neue Machina Ultra-Bold"/>
              </a:rPr>
              <a:t>Generative AI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2952369" y="424847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222782" y="1632678"/>
            <a:ext cx="8343076" cy="8179165"/>
          </a:xfrm>
          <a:custGeom>
            <a:avLst/>
            <a:gdLst/>
            <a:ahLst/>
            <a:cxnLst/>
            <a:rect r="r" b="b" t="t" l="l"/>
            <a:pathLst>
              <a:path h="8179165" w="8343076">
                <a:moveTo>
                  <a:pt x="0" y="0"/>
                </a:moveTo>
                <a:lnTo>
                  <a:pt x="8343076" y="0"/>
                </a:lnTo>
                <a:lnTo>
                  <a:pt x="8343076" y="8179164"/>
                </a:lnTo>
                <a:lnTo>
                  <a:pt x="0" y="8179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738753" y="1607090"/>
            <a:ext cx="15171695" cy="8443236"/>
          </a:xfrm>
          <a:custGeom>
            <a:avLst/>
            <a:gdLst/>
            <a:ahLst/>
            <a:cxnLst/>
            <a:rect r="r" b="b" t="t" l="l"/>
            <a:pathLst>
              <a:path h="8443236" w="15171695">
                <a:moveTo>
                  <a:pt x="0" y="0"/>
                </a:moveTo>
                <a:lnTo>
                  <a:pt x="15171695" y="0"/>
                </a:lnTo>
                <a:lnTo>
                  <a:pt x="15171695" y="8443236"/>
                </a:lnTo>
                <a:lnTo>
                  <a:pt x="0" y="8443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2952369" y="424847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189329" y="452136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WHAT IS </a:t>
            </a:r>
          </a:p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LLM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0466" y="3317435"/>
            <a:ext cx="14588834" cy="612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are typically trained on datasets large enough to include nearly everything that has been written on the internet.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can apply their language understanding to tasks they were never explicitly trained.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LLMs are not just for teaching AIs human languages, but for understanding proteins, writing software code, and much more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68220" y="1880342"/>
            <a:ext cx="10191080" cy="7745221"/>
          </a:xfrm>
          <a:custGeom>
            <a:avLst/>
            <a:gdLst/>
            <a:ahLst/>
            <a:cxnLst/>
            <a:rect r="r" b="b" t="t" l="l"/>
            <a:pathLst>
              <a:path h="7745221" w="10191080">
                <a:moveTo>
                  <a:pt x="0" y="0"/>
                </a:moveTo>
                <a:lnTo>
                  <a:pt x="10191080" y="0"/>
                </a:lnTo>
                <a:lnTo>
                  <a:pt x="10191080" y="7745221"/>
                </a:lnTo>
                <a:lnTo>
                  <a:pt x="0" y="7745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WHY </a:t>
            </a:r>
            <a:r>
              <a:rPr lang="en-US" sz="6246">
                <a:solidFill>
                  <a:srgbClr val="004AAD"/>
                </a:solidFill>
                <a:latin typeface="Neue Machina Ultra-Bold"/>
              </a:rPr>
              <a:t>LLM 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IS ON BOOM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7946" y="3804939"/>
            <a:ext cx="6473534" cy="490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Changes how we interact with the data</a:t>
            </a:r>
          </a:p>
          <a:p>
            <a:pPr>
              <a:lnSpc>
                <a:spcPts val="4830"/>
              </a:lnSpc>
            </a:pP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Can find pattern and connections in massive, disparate data corpus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DAFwMwh38zo</dc:identifier>
  <dcterms:modified xsi:type="dcterms:W3CDTF">2011-08-01T06:04:30Z</dcterms:modified>
  <cp:revision>1</cp:revision>
  <dc:title>Introduction and Hands-On - Generative AI</dc:title>
</cp:coreProperties>
</file>